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375" r:id="rId7"/>
    <p:sldId id="378" r:id="rId8"/>
    <p:sldId id="379" r:id="rId9"/>
    <p:sldId id="258" r:id="rId10"/>
    <p:sldId id="380" r:id="rId11"/>
    <p:sldId id="381" r:id="rId12"/>
    <p:sldId id="384" r:id="rId13"/>
    <p:sldId id="385" r:id="rId14"/>
    <p:sldId id="391" r:id="rId15"/>
    <p:sldId id="392" r:id="rId16"/>
    <p:sldId id="393" r:id="rId17"/>
    <p:sldId id="394" r:id="rId18"/>
    <p:sldId id="395" r:id="rId19"/>
    <p:sldId id="397" r:id="rId20"/>
    <p:sldId id="398" r:id="rId21"/>
    <p:sldId id="272" r:id="rId22"/>
    <p:sldId id="400" r:id="rId23"/>
    <p:sldId id="401" r:id="rId24"/>
    <p:sldId id="402" r:id="rId25"/>
    <p:sldId id="403" r:id="rId26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5042"/>
    <a:srgbClr val="FFA40B"/>
    <a:srgbClr val="FF9300"/>
    <a:srgbClr val="FFBB48"/>
    <a:srgbClr val="FFFF2D"/>
    <a:srgbClr val="4BFA4E"/>
    <a:srgbClr val="FFFF00"/>
    <a:srgbClr val="0BF90E"/>
    <a:srgbClr val="02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672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E0C9F-3BE1-4CEE-91A4-2EBFC4AFCA64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81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98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A3D7E-F38A-4887-90BD-E2D3AE03A2B5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8C6192-A260-4DC9-BA7E-21488AB2B06E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387DC-2F20-45DB-B11A-FE7055B56720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A98627-1443-41F9-93F0-C8F6A6FE9DF8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58AA3-BD80-4E31-B92B-EEC1A5828F3C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8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4EB03-4FA1-429C-940E-DBECFC7243E8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D441C-F94B-4F9D-AC2A-F47FB40066C3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8724F-41A5-4A21-A568-8A2B7079AD9B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ABE99-8617-4038-B1D0-0945F23B12D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F0BAC-D275-4538-AD79-03E89732EE5C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2/23/24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2/23/24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2/23/24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2/23/24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2/23/24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2/23/24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2/23/24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2/23/24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2/23/24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2/23/24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2/23/24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2/23/24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11: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Elementary Sorting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0"/>
    </mc:Choice>
    <mc:Fallback xmlns="">
      <p:transition spd="slow" advTm="410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8EFC-5694-58AF-FE83-94BC6E99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3F7F-0A47-F578-B2FA-BD76F9D1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lists:</a:t>
            </a:r>
          </a:p>
          <a:p>
            <a:pPr>
              <a:buFontTx/>
              <a:buNone/>
            </a:pPr>
            <a:endParaRPr lang="en-US" altLang="en-US" sz="18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        1 16 12 26 25 35 33 58 45 42 56 67 83 75 74 86 81 88 99 95</a:t>
            </a:r>
          </a:p>
          <a:p>
            <a:pPr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        1 17 21 42 24 27 32 35 45 47 57 23 66 69 70 76 87 85 95 99</a:t>
            </a:r>
          </a:p>
          <a:p>
            <a:pPr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      22 20 81 38 95 84 99 12 79 44 26 87 96 10 48 80   1 31 16 92</a:t>
            </a:r>
          </a:p>
          <a:p>
            <a:r>
              <a:rPr lang="en-US" dirty="0"/>
              <a:t>To what degree are these three lists unsorted?</a:t>
            </a:r>
          </a:p>
        </p:txBody>
      </p:sp>
    </p:spTree>
    <p:extLst>
      <p:ext uri="{BB962C8B-B14F-4D97-AF65-F5344CB8AC3E}">
        <p14:creationId xmlns:p14="http://schemas.microsoft.com/office/powerpoint/2010/main" val="3840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Inversions</a:t>
            </a:r>
            <a:endParaRPr lang="en-US" altLang="en-US" sz="3000">
              <a:latin typeface="Arial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Given any list of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numbers, there are </a:t>
            </a:r>
            <a:br>
              <a:rPr lang="en-US" altLang="en-US" sz="1200">
                <a:latin typeface="Arial" charset="0"/>
                <a:cs typeface="Arial" charset="0"/>
              </a:rPr>
            </a:br>
            <a:endParaRPr lang="en-US" altLang="en-US" sz="120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20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20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1200">
                <a:latin typeface="Arial" charset="0"/>
                <a:cs typeface="Arial" charset="0"/>
              </a:rPr>
              <a:t>	</a:t>
            </a:r>
            <a:r>
              <a:rPr lang="en-US" altLang="en-US">
                <a:latin typeface="Arial" charset="0"/>
                <a:cs typeface="Arial" charset="0"/>
              </a:rPr>
              <a:t>pairs of numbers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example, the list  (1, 3, 5, 4, 2, 6) contains the following 15 pairs: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		(1, 3)	(1, 5)	(1, 4)	(1, 2)	(1, 6)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    				(3, 5)	(3, 4)	(3, 2)	(3, 6)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  					(5, 4)	(5, 2)	(5, 6)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					(4, 2)	(4, 6)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  							(2, 6)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31457" y="1545432"/>
          <a:ext cx="1241822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57200" progId="Equation.3">
                  <p:embed/>
                </p:oleObj>
              </mc:Choice>
              <mc:Fallback>
                <p:oleObj name="Equation" r:id="rId3" imgW="914400" imgH="4572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457" y="1545432"/>
                        <a:ext cx="1241822" cy="621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91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Inversions</a:t>
            </a:r>
            <a:endParaRPr lang="en-US" altLang="en-US" sz="3000">
              <a:latin typeface="Arial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You may note that 11 of these pairs of numbers are in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 order:</a:t>
            </a:r>
          </a:p>
          <a:p>
            <a:pPr lvl="1">
              <a:buFontTx/>
              <a:buNone/>
            </a:pPr>
            <a:r>
              <a:rPr lang="en-US" altLang="en-US" sz="1500">
                <a:latin typeface="Arial" charset="0"/>
                <a:cs typeface="Arial" charset="0"/>
              </a:rPr>
              <a:t>			</a:t>
            </a:r>
            <a:r>
              <a:rPr lang="en-US" altLang="en-US" sz="1500" b="1">
                <a:solidFill>
                  <a:srgbClr val="00B0F0"/>
                </a:solidFill>
                <a:latin typeface="Arial" charset="0"/>
                <a:cs typeface="Arial" charset="0"/>
              </a:rPr>
              <a:t>(1, 3)	(1, 5)	(1, 4)	(1, 2)	(1, 6)</a:t>
            </a:r>
          </a:p>
          <a:p>
            <a:pPr lvl="1">
              <a:buFontTx/>
              <a:buNone/>
            </a:pPr>
            <a:r>
              <a:rPr lang="en-US" altLang="en-US" sz="1500">
                <a:latin typeface="Arial" charset="0"/>
                <a:cs typeface="Arial" charset="0"/>
              </a:rPr>
              <a:t>    				</a:t>
            </a:r>
            <a:r>
              <a:rPr lang="en-US" altLang="en-US" sz="1500" b="1">
                <a:solidFill>
                  <a:srgbClr val="00B0F0"/>
                </a:solidFill>
                <a:latin typeface="Arial" charset="0"/>
                <a:cs typeface="Arial" charset="0"/>
              </a:rPr>
              <a:t>(3, 5)	(3, 4)</a:t>
            </a:r>
            <a:r>
              <a:rPr lang="en-US" altLang="en-US" sz="150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500">
                <a:latin typeface="Arial" charset="0"/>
                <a:cs typeface="Arial" charset="0"/>
              </a:rPr>
              <a:t>(3, 2)	</a:t>
            </a:r>
            <a:r>
              <a:rPr lang="en-US" altLang="en-US" sz="1500" b="1">
                <a:solidFill>
                  <a:srgbClr val="00B0F0"/>
                </a:solidFill>
                <a:latin typeface="Arial" charset="0"/>
                <a:cs typeface="Arial" charset="0"/>
              </a:rPr>
              <a:t>(3, 6)</a:t>
            </a:r>
          </a:p>
          <a:p>
            <a:pPr lvl="1">
              <a:buFontTx/>
              <a:buNone/>
            </a:pPr>
            <a:r>
              <a:rPr lang="en-US" altLang="en-US" sz="1500">
                <a:latin typeface="Arial" charset="0"/>
                <a:cs typeface="Arial" charset="0"/>
              </a:rPr>
              <a:t>  					(5, 4)	(5, 2)</a:t>
            </a:r>
            <a:r>
              <a:rPr lang="en-US" altLang="en-US" sz="1500" b="1">
                <a:latin typeface="Arial" charset="0"/>
                <a:cs typeface="Arial" charset="0"/>
              </a:rPr>
              <a:t>	</a:t>
            </a:r>
            <a:r>
              <a:rPr lang="en-US" altLang="en-US" sz="1500" b="1">
                <a:solidFill>
                  <a:srgbClr val="00B0F0"/>
                </a:solidFill>
                <a:latin typeface="Arial" charset="0"/>
                <a:cs typeface="Arial" charset="0"/>
              </a:rPr>
              <a:t>(5, 6)</a:t>
            </a:r>
          </a:p>
          <a:p>
            <a:pPr lvl="1">
              <a:buFontTx/>
              <a:buNone/>
            </a:pPr>
            <a:r>
              <a:rPr lang="en-US" altLang="en-US" sz="1500">
                <a:latin typeface="Arial" charset="0"/>
                <a:cs typeface="Arial" charset="0"/>
              </a:rPr>
              <a:t>						(4, 2)	</a:t>
            </a:r>
            <a:r>
              <a:rPr lang="en-US" altLang="en-US" sz="1500" b="1">
                <a:solidFill>
                  <a:srgbClr val="00B0F0"/>
                </a:solidFill>
                <a:latin typeface="Arial" charset="0"/>
                <a:cs typeface="Arial" charset="0"/>
              </a:rPr>
              <a:t>(4, 6)</a:t>
            </a:r>
          </a:p>
          <a:p>
            <a:pPr lvl="1">
              <a:buFontTx/>
              <a:buNone/>
            </a:pPr>
            <a:r>
              <a:rPr lang="en-US" altLang="en-US" sz="1500">
                <a:solidFill>
                  <a:srgbClr val="FF0000"/>
                </a:solidFill>
                <a:latin typeface="Arial" charset="0"/>
                <a:cs typeface="Arial" charset="0"/>
              </a:rPr>
              <a:t>  							</a:t>
            </a:r>
            <a:r>
              <a:rPr lang="en-US" altLang="en-US" sz="1500" b="1">
                <a:solidFill>
                  <a:srgbClr val="00B0F0"/>
                </a:solidFill>
                <a:latin typeface="Arial" charset="0"/>
                <a:cs typeface="Arial" charset="0"/>
              </a:rPr>
              <a:t>(2, 6)</a:t>
            </a:r>
          </a:p>
        </p:txBody>
      </p:sp>
    </p:spTree>
    <p:extLst>
      <p:ext uri="{BB962C8B-B14F-4D97-AF65-F5344CB8AC3E}">
        <p14:creationId xmlns:p14="http://schemas.microsoft.com/office/powerpoint/2010/main" val="86874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Inversions</a:t>
            </a:r>
            <a:endParaRPr lang="en-US" altLang="en-US" sz="3000">
              <a:latin typeface="Arial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remaining four pairs are </a:t>
            </a:r>
            <a:r>
              <a:rPr lang="en-US" altLang="en-US" i="1">
                <a:latin typeface="Arial" charset="0"/>
                <a:cs typeface="Arial" charset="0"/>
              </a:rPr>
              <a:t>reversed</a:t>
            </a:r>
            <a:r>
              <a:rPr lang="en-US" altLang="en-US">
                <a:latin typeface="Arial" charset="0"/>
                <a:cs typeface="Arial" charset="0"/>
              </a:rPr>
              <a:t>, or </a:t>
            </a:r>
            <a:r>
              <a:rPr lang="en-US" altLang="en-US" i="1">
                <a:latin typeface="Arial" charset="0"/>
                <a:cs typeface="Arial" charset="0"/>
              </a:rPr>
              <a:t>inverted</a:t>
            </a:r>
          </a:p>
          <a:p>
            <a:pPr>
              <a:buFontTx/>
              <a:buNone/>
            </a:pPr>
            <a:r>
              <a:rPr lang="en-US" altLang="en-US" i="1"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1350">
                <a:latin typeface="Arial" charset="0"/>
                <a:cs typeface="Arial" charset="0"/>
              </a:rPr>
              <a:t>	</a:t>
            </a:r>
            <a:r>
              <a:rPr lang="en-US" altLang="en-US">
                <a:latin typeface="Arial" charset="0"/>
                <a:cs typeface="Arial" charset="0"/>
              </a:rPr>
              <a:t>		(1, 3)	(1, 5)	(1, 4)	(1, 2)	(1, 6)</a:t>
            </a:r>
          </a:p>
          <a:p>
            <a:pPr lvl="1">
              <a:buFontTx/>
              <a:buNone/>
            </a:pPr>
            <a:r>
              <a:rPr lang="en-US" altLang="en-US" sz="1500">
                <a:latin typeface="Arial" charset="0"/>
                <a:cs typeface="Arial" charset="0"/>
              </a:rPr>
              <a:t>    				(3, 5)	(3, 4)	</a:t>
            </a:r>
            <a:r>
              <a:rPr lang="en-US" altLang="en-US" sz="1500" b="1">
                <a:solidFill>
                  <a:srgbClr val="FF0000"/>
                </a:solidFill>
                <a:latin typeface="Arial" charset="0"/>
                <a:cs typeface="Arial" charset="0"/>
              </a:rPr>
              <a:t>(3, 2)</a:t>
            </a:r>
            <a:r>
              <a:rPr lang="en-US" altLang="en-US" sz="1500" b="1">
                <a:latin typeface="Arial" charset="0"/>
                <a:cs typeface="Arial" charset="0"/>
              </a:rPr>
              <a:t>	</a:t>
            </a:r>
            <a:r>
              <a:rPr lang="en-US" altLang="en-US" sz="1500">
                <a:latin typeface="Arial" charset="0"/>
                <a:cs typeface="Arial" charset="0"/>
              </a:rPr>
              <a:t>(3, 6)</a:t>
            </a:r>
          </a:p>
          <a:p>
            <a:pPr lvl="1">
              <a:buFontTx/>
              <a:buNone/>
            </a:pPr>
            <a:r>
              <a:rPr lang="en-US" altLang="en-US" sz="1500">
                <a:latin typeface="Arial" charset="0"/>
                <a:cs typeface="Arial" charset="0"/>
              </a:rPr>
              <a:t>  					</a:t>
            </a:r>
            <a:r>
              <a:rPr lang="en-US" altLang="en-US" sz="1500" b="1">
                <a:solidFill>
                  <a:srgbClr val="FF0000"/>
                </a:solidFill>
                <a:latin typeface="Arial" charset="0"/>
                <a:cs typeface="Arial" charset="0"/>
              </a:rPr>
              <a:t>(5, 4)	(5, 2)</a:t>
            </a:r>
            <a:r>
              <a:rPr lang="en-US" altLang="en-US" sz="1500">
                <a:solidFill>
                  <a:schemeClr val="hlink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500">
                <a:latin typeface="Arial" charset="0"/>
                <a:cs typeface="Arial" charset="0"/>
              </a:rPr>
              <a:t>(5, 6)</a:t>
            </a:r>
          </a:p>
          <a:p>
            <a:pPr lvl="1">
              <a:buFontTx/>
              <a:buNone/>
            </a:pPr>
            <a:r>
              <a:rPr lang="en-US" altLang="en-US" sz="1500">
                <a:latin typeface="Arial" charset="0"/>
                <a:cs typeface="Arial" charset="0"/>
              </a:rPr>
              <a:t>						</a:t>
            </a:r>
            <a:r>
              <a:rPr lang="en-US" altLang="en-US" sz="1500" b="1">
                <a:solidFill>
                  <a:srgbClr val="FF0000"/>
                </a:solidFill>
                <a:latin typeface="Arial" charset="0"/>
                <a:cs typeface="Arial" charset="0"/>
              </a:rPr>
              <a:t>(4, 2)</a:t>
            </a:r>
            <a:r>
              <a:rPr lang="en-US" altLang="en-US" sz="1500" b="1">
                <a:latin typeface="Arial" charset="0"/>
                <a:cs typeface="Arial" charset="0"/>
              </a:rPr>
              <a:t>	</a:t>
            </a:r>
            <a:r>
              <a:rPr lang="en-US" altLang="en-US" sz="1500">
                <a:latin typeface="Arial" charset="0"/>
                <a:cs typeface="Arial" charset="0"/>
              </a:rPr>
              <a:t>(4, 6)</a:t>
            </a:r>
          </a:p>
          <a:p>
            <a:pPr lvl="1">
              <a:buFontTx/>
              <a:buNone/>
            </a:pPr>
            <a:r>
              <a:rPr lang="en-US" altLang="en-US" sz="1500">
                <a:latin typeface="Arial" charset="0"/>
                <a:cs typeface="Arial" charset="0"/>
              </a:rPr>
              <a:t>  							(2, 6)</a:t>
            </a:r>
          </a:p>
        </p:txBody>
      </p:sp>
    </p:spTree>
    <p:extLst>
      <p:ext uri="{BB962C8B-B14F-4D97-AF65-F5344CB8AC3E}">
        <p14:creationId xmlns:p14="http://schemas.microsoft.com/office/powerpoint/2010/main" val="398582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Inversions</a:t>
            </a:r>
            <a:endParaRPr lang="en-US" altLang="en-US" sz="3000">
              <a:latin typeface="Arial" charset="0"/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Given a permutation of </a:t>
            </a:r>
            <a:r>
              <a:rPr 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 elements</a:t>
            </a:r>
          </a:p>
          <a:p>
            <a:pPr algn="ctr">
              <a:buFont typeface="Arial" charset="0"/>
              <a:buNone/>
              <a:defRPr/>
            </a:pPr>
            <a:r>
              <a:rPr 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i="1" dirty="0">
                <a:latin typeface="Times New Roman" pitchFamily="18" charset="0"/>
                <a:cs typeface="Arial" charset="0"/>
              </a:rPr>
              <a:t>,</a:t>
            </a: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i="1" dirty="0">
                <a:latin typeface="Times New Roman" pitchFamily="18" charset="0"/>
                <a:cs typeface="Arial" charset="0"/>
              </a:rPr>
              <a:t>,</a:t>
            </a:r>
            <a:r>
              <a:rPr lang="en-US" dirty="0">
                <a:latin typeface="Times New Roman" pitchFamily="18" charset="0"/>
                <a:cs typeface="Arial" charset="0"/>
              </a:rPr>
              <a:t> ...</a:t>
            </a:r>
            <a:r>
              <a:rPr lang="en-US" i="1" dirty="0">
                <a:latin typeface="Times New Roman" pitchFamily="18" charset="0"/>
                <a:cs typeface="Arial" charset="0"/>
              </a:rPr>
              <a:t>,</a:t>
            </a: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i="1" baseline="-25000" dirty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dirty="0">
                <a:latin typeface="Times New Roman" pitchFamily="18" charset="0"/>
                <a:cs typeface="Arial" charset="0"/>
              </a:rPr>
              <a:t> – 1</a:t>
            </a:r>
            <a:endParaRPr lang="en-US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an inversion is defined as a pair of entries which are reversed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That is, </a:t>
            </a:r>
            <a:r>
              <a:rPr 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a</a:t>
            </a:r>
            <a:r>
              <a:rPr 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i="1" dirty="0">
                <a:latin typeface="Times New Roman" pitchFamily="18" charset="0"/>
                <a:cs typeface="Arial" charset="0"/>
              </a:rPr>
              <a:t>, 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a</a:t>
            </a:r>
            <a:r>
              <a:rPr 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dirty="0">
                <a:latin typeface="Arial" charset="0"/>
                <a:cs typeface="Arial" charset="0"/>
              </a:rPr>
              <a:t> forms an inversion if</a:t>
            </a:r>
          </a:p>
          <a:p>
            <a:pPr>
              <a:buFontTx/>
              <a:buNone/>
              <a:defRPr/>
            </a:pPr>
            <a:r>
              <a:rPr lang="en-US" i="1" dirty="0">
                <a:latin typeface="Times New Roman" pitchFamily="18" charset="0"/>
                <a:cs typeface="Arial" charset="0"/>
              </a:rPr>
              <a:t>				j</a:t>
            </a:r>
            <a:r>
              <a:rPr lang="en-US" dirty="0">
                <a:latin typeface="Times New Roman" pitchFamily="18" charset="0"/>
                <a:cs typeface="Arial" charset="0"/>
              </a:rPr>
              <a:t> &lt; </a:t>
            </a:r>
            <a:r>
              <a:rPr lang="en-US" i="1" dirty="0">
                <a:latin typeface="Times New Roman" pitchFamily="18" charset="0"/>
                <a:cs typeface="Arial" charset="0"/>
              </a:rPr>
              <a:t>k</a:t>
            </a:r>
            <a:r>
              <a:rPr lang="en-US" dirty="0">
                <a:latin typeface="Arial" charset="0"/>
                <a:cs typeface="Arial" charset="0"/>
              </a:rPr>
              <a:t> but 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a</a:t>
            </a:r>
            <a:r>
              <a:rPr 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dirty="0">
                <a:latin typeface="Times New Roman" pitchFamily="18" charset="0"/>
                <a:cs typeface="Arial" charset="0"/>
              </a:rPr>
              <a:t> &gt; 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a</a:t>
            </a:r>
            <a:r>
              <a:rPr lang="en-US" i="1" baseline="-25000" dirty="0" err="1">
                <a:latin typeface="Times New Roman" pitchFamily="18" charset="0"/>
                <a:cs typeface="Arial" charset="0"/>
              </a:rPr>
              <a:t>k</a:t>
            </a: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			      Ref:  Bruno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Preiss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Data Structures and Algorithms</a:t>
            </a:r>
          </a:p>
          <a:p>
            <a:pPr>
              <a:buFontTx/>
              <a:buNone/>
              <a:defRPr/>
            </a:pPr>
            <a:endParaRPr lang="en-US" i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Inversions</a:t>
            </a:r>
            <a:endParaRPr lang="en-US" altLang="en-US" sz="3000">
              <a:latin typeface="Arial" charset="0"/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Therefore, the permutation</a:t>
            </a:r>
          </a:p>
          <a:p>
            <a:pPr algn="ctr"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1, 3, 5, 4, 2, 6 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contains four inversions: </a:t>
            </a:r>
          </a:p>
          <a:p>
            <a:pPr lvl="1" algn="ctr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(3, 2) (5, 4) (5, 2) (4, 2)</a:t>
            </a:r>
          </a:p>
        </p:txBody>
      </p:sp>
    </p:spTree>
    <p:extLst>
      <p:ext uri="{BB962C8B-B14F-4D97-AF65-F5344CB8AC3E}">
        <p14:creationId xmlns:p14="http://schemas.microsoft.com/office/powerpoint/2010/main" val="320971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Number of Inversions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 are                     pairs of numbers in any set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objects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Consequently, each pair contributes to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set of ordered pairs, or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set of inversions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a random ordering, we would expect approximately half of all pairs, or</a:t>
            </a:r>
            <a:br>
              <a:rPr lang="en-US" altLang="en-US" sz="1200" dirty="0">
                <a:latin typeface="Arial" charset="0"/>
                <a:cs typeface="Arial" charset="0"/>
              </a:rPr>
            </a:b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br>
              <a:rPr lang="en-US" altLang="en-US" sz="1200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                                                                      , inversions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10610"/>
              </p:ext>
            </p:extLst>
          </p:nvPr>
        </p:nvGraphicFramePr>
        <p:xfrm>
          <a:off x="2309813" y="702469"/>
          <a:ext cx="1026319" cy="51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57200" progId="Equation.3">
                  <p:embed/>
                </p:oleObj>
              </mc:Choice>
              <mc:Fallback>
                <p:oleObj name="Equation" r:id="rId3" imgW="914400" imgH="45720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702469"/>
                        <a:ext cx="1026319" cy="51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709968"/>
              </p:ext>
            </p:extLst>
          </p:nvPr>
        </p:nvGraphicFramePr>
        <p:xfrm>
          <a:off x="3464718" y="3517107"/>
          <a:ext cx="2214563" cy="64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457200" progId="Equation.3">
                  <p:embed/>
                </p:oleObj>
              </mc:Choice>
              <mc:Fallback>
                <p:oleObj name="Equation" r:id="rId5" imgW="1562040" imgH="45720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718" y="3517107"/>
                        <a:ext cx="2214563" cy="648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14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111E-2F32-211A-AED9-43619BB8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on insertion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D86DB-DD1B-EEBD-91DD-1789C42F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Lecture 3, we talked about insert sort</a:t>
            </a:r>
          </a:p>
          <a:p>
            <a:r>
              <a:rPr lang="en-US" dirty="0"/>
              <a:t>For every element, insert it to the right place and move the other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0E883-F0F8-EF06-BC26-C6832468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0" y="2483708"/>
            <a:ext cx="2991212" cy="25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AAF1-E109-7E40-61DE-5D8E5AEB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for insertion sort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EC9F4-0499-D723-D7EE-3DEF62202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11" y="1170755"/>
            <a:ext cx="4948881" cy="2459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332C0-65B1-C189-A6BB-25A7BB92D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562" y="183776"/>
            <a:ext cx="27940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0C381-D280-A94E-748E-E763A2798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562" y="1428750"/>
            <a:ext cx="2794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5E2DA-961D-5165-A4A0-549B73AA2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7562" y="2613485"/>
            <a:ext cx="2794000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CA301-D86C-BC4E-7F5D-18089CD77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7562" y="3886199"/>
            <a:ext cx="2794000" cy="1181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573EDC-A7A6-C21B-85C5-8BA3935065A6}"/>
                  </a:ext>
                </a:extLst>
              </p:cNvPr>
              <p:cNvSpPr txBox="1"/>
              <p:nvPr/>
            </p:nvSpPr>
            <p:spPr>
              <a:xfrm>
                <a:off x="199869" y="3972745"/>
                <a:ext cx="50529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What is the running time for this algorithm?</a:t>
                </a:r>
              </a:p>
              <a:p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altLang="en-US" i="1" dirty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573EDC-A7A6-C21B-85C5-8BA393506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" y="3972745"/>
                <a:ext cx="5052985" cy="707886"/>
              </a:xfrm>
              <a:prstGeom prst="rect">
                <a:avLst/>
              </a:prstGeom>
              <a:blipFill>
                <a:blip r:embed="rId9"/>
                <a:stretch>
                  <a:fillRect l="-752" t="-3509" r="-752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04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617"/>
    </mc:Choice>
    <mc:Fallback xmlns="">
      <p:transition spd="slow" advTm="954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AAF1-E109-7E40-61DE-5D8E5AEB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EC9F4-0499-D723-D7EE-3DEF62202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11" y="1170755"/>
            <a:ext cx="4948881" cy="24593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BBA0D6-309A-C80D-07B3-5264138920AC}"/>
              </a:ext>
            </a:extLst>
          </p:cNvPr>
          <p:cNvSpPr/>
          <p:nvPr/>
        </p:nvSpPr>
        <p:spPr bwMode="auto">
          <a:xfrm>
            <a:off x="2315688" y="2470068"/>
            <a:ext cx="1223159" cy="30875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91C1A-3905-30E6-3906-34AC8063D932}"/>
              </a:ext>
            </a:extLst>
          </p:cNvPr>
          <p:cNvSpPr txBox="1"/>
          <p:nvPr/>
        </p:nvSpPr>
        <p:spPr>
          <a:xfrm>
            <a:off x="5288692" y="2000344"/>
            <a:ext cx="3597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may break the loop earlier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95C73-ADE7-F71E-3E9C-5588E34608DD}"/>
              </a:ext>
            </a:extLst>
          </p:cNvPr>
          <p:cNvSpPr txBox="1"/>
          <p:nvPr/>
        </p:nvSpPr>
        <p:spPr>
          <a:xfrm>
            <a:off x="5514724" y="2507472"/>
            <a:ext cx="284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Observation: Each time we perform a swap, we remove an inversion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4E70D-E3D5-D5BD-76B9-9495D634D9D4}"/>
              </a:ext>
            </a:extLst>
          </p:cNvPr>
          <p:cNvSpPr txBox="1"/>
          <p:nvPr/>
        </p:nvSpPr>
        <p:spPr>
          <a:xfrm>
            <a:off x="3037942" y="3772690"/>
            <a:ext cx="6066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loop is run only as often as there are inversions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DF090-B707-CD71-F22C-2E4D63711893}"/>
              </a:ext>
            </a:extLst>
          </p:cNvPr>
          <p:cNvSpPr txBox="1"/>
          <p:nvPr/>
        </p:nvSpPr>
        <p:spPr>
          <a:xfrm>
            <a:off x="2789477" y="4315337"/>
            <a:ext cx="6314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 number of inversions is</a:t>
            </a:r>
            <a:r>
              <a:rPr lang="en-US" i="1" dirty="0"/>
              <a:t> d</a:t>
            </a:r>
            <a:r>
              <a:rPr lang="en-US" dirty="0"/>
              <a:t>, the runtime is </a:t>
            </a:r>
            <a:r>
              <a:rPr lang="en-US" altLang="en-US" sz="2000" b="1" dirty="0">
                <a:latin typeface="Symbol" pitchFamily="18" charset="2"/>
              </a:rPr>
              <a:t>Q</a:t>
            </a:r>
            <a:r>
              <a:rPr lang="en-US" altLang="en-US" sz="2000" dirty="0">
                <a:latin typeface="Times New Roman" pitchFamily="18" charset="0"/>
              </a:rPr>
              <a:t>(</a:t>
            </a:r>
            <a:r>
              <a:rPr lang="en-US" altLang="en-US" sz="2000" i="1" dirty="0">
                <a:latin typeface="Times New Roman" pitchFamily="18" charset="0"/>
              </a:rPr>
              <a:t>n</a:t>
            </a:r>
            <a:r>
              <a:rPr lang="en-US" altLang="en-US" sz="2000" dirty="0">
                <a:latin typeface="Times New Roman" pitchFamily="18" charset="0"/>
              </a:rPr>
              <a:t> + </a:t>
            </a:r>
            <a:r>
              <a:rPr lang="en-US" altLang="en-US" sz="2000" i="1" dirty="0">
                <a:latin typeface="Times New Roman" pitchFamily="18" charset="0"/>
              </a:rPr>
              <a:t>d</a:t>
            </a:r>
            <a:r>
              <a:rPr lang="en-US" altLang="en-US" sz="2000" dirty="0">
                <a:latin typeface="Times New Roman" pitchFamily="18" charset="0"/>
              </a:rPr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2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617"/>
    </mc:Choice>
    <mc:Fallback xmlns="">
      <p:transition spd="slow" advTm="954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4B9C-C9FF-4DF4-8E75-6469039F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45BB-89D4-44F2-E653-CD554FD4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concept of sorting</a:t>
            </a:r>
          </a:p>
          <a:p>
            <a:r>
              <a:rPr lang="en-US" dirty="0"/>
              <a:t>Review on insertion sorting</a:t>
            </a:r>
          </a:p>
        </p:txBody>
      </p:sp>
    </p:spTree>
    <p:extLst>
      <p:ext uri="{BB962C8B-B14F-4D97-AF65-F5344CB8AC3E}">
        <p14:creationId xmlns:p14="http://schemas.microsoft.com/office/powerpoint/2010/main" val="3886261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Consequences of Our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random list will have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b="1" dirty="0">
                <a:latin typeface="Times New Roman" pitchFamily="18" charset="0"/>
                <a:cs typeface="Arial" charset="0"/>
              </a:rPr>
              <a:t>O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inversions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average random list has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 inversions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Insertion sort, however, will run in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time whenever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O(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Other benefits: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algorithm is easy to implement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Even in the worst case, the algorithm is fast for small problems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Considering these run times,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it appears to be approximately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10 instructions per inversion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34442"/>
              </p:ext>
            </p:extLst>
          </p:nvPr>
        </p:nvGraphicFramePr>
        <p:xfrm>
          <a:off x="5072233" y="3307169"/>
          <a:ext cx="2664619" cy="176013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</a:t>
                      </a:r>
                    </a:p>
                  </a:txBody>
                  <a:tcPr marL="68580" marR="68580" marT="34281" marB="3428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Approximate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68580" marR="68580" marT="34281" marB="3428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8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175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16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750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32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2700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64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8000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6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Consequences of Our Analysis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Unfortunately, it is not very useful in general: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Sorting a random list of size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baseline="30000" dirty="0">
                <a:latin typeface="Times New Roman" pitchFamily="18" charset="0"/>
                <a:cs typeface="Arial" charset="0"/>
              </a:rPr>
              <a:t>23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≈ 8 000 000</a:t>
            </a:r>
            <a:r>
              <a:rPr lang="en-US" altLang="en-US" dirty="0">
                <a:latin typeface="Arial" charset="0"/>
                <a:cs typeface="Arial" charset="0"/>
              </a:rPr>
              <a:t> would require approximately one day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Doubling the size of the list quadruples the required run time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An optimized quick sort requires less than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4 s</a:t>
            </a:r>
            <a:r>
              <a:rPr lang="en-US" altLang="en-US" dirty="0">
                <a:latin typeface="Arial" charset="0"/>
                <a:cs typeface="Arial" charset="0"/>
              </a:rPr>
              <a:t> on a list of the above size</a:t>
            </a:r>
          </a:p>
        </p:txBody>
      </p:sp>
    </p:spTree>
    <p:extLst>
      <p:ext uri="{BB962C8B-B14F-4D97-AF65-F5344CB8AC3E}">
        <p14:creationId xmlns:p14="http://schemas.microsoft.com/office/powerpoint/2010/main" val="543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Consequences of Our 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following table summarizes the run-times of insertion sort</a:t>
            </a:r>
          </a:p>
        </p:txBody>
      </p:sp>
      <p:graphicFrame>
        <p:nvGraphicFramePr>
          <p:cNvPr id="140343" name="Group 55"/>
          <p:cNvGraphicFramePr>
            <a:graphicFrameLocks noGrp="1"/>
          </p:cNvGraphicFramePr>
          <p:nvPr/>
        </p:nvGraphicFramePr>
        <p:xfrm>
          <a:off x="2087166" y="1600200"/>
          <a:ext cx="4591051" cy="1188616"/>
        </p:xfrm>
        <a:graphic>
          <a:graphicData uri="http://schemas.openxmlformats.org/drawingml/2006/table">
            <a:tbl>
              <a:tblPr/>
              <a:tblGrid>
                <a:gridCol w="97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</a:t>
                      </a:r>
                    </a:p>
                  </a:txBody>
                  <a:tcPr marL="68586" marR="68586" marT="34277" marB="3427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</a:t>
                      </a:r>
                    </a:p>
                  </a:txBody>
                  <a:tcPr marL="68586" marR="68586" marT="34277" marB="3427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68586" marR="68586" marT="34277" marB="3427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</a:t>
                      </a:r>
                    </a:p>
                  </a:txBody>
                  <a:tcPr marL="68586" marR="68586" marT="34277" marB="3427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6" marR="68586" marT="34277" marB="3427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 sorted</a:t>
                      </a:r>
                    </a:p>
                  </a:txBody>
                  <a:tcPr marL="68586" marR="68586" marT="34277" marB="3427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marL="68586" marR="68586" marT="34277" marB="3427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6" marR="68586" marT="34277" marB="3427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 if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6" marR="68586" marT="34277" marB="3427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</a:t>
                      </a:r>
                    </a:p>
                  </a:txBody>
                  <a:tcPr marL="68586" marR="68586" marT="34277" marB="3427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6" marR="68586" marT="34277" marB="3427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few inversions: 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O(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6" marR="68586" marT="34277" marB="3427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9D87C9-3950-436A-8D36-A80751FB6283}"/>
              </a:ext>
            </a:extLst>
          </p:cNvPr>
          <p:cNvSpPr txBox="1"/>
          <p:nvPr/>
        </p:nvSpPr>
        <p:spPr>
          <a:xfrm>
            <a:off x="878081" y="3146918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Auxiliary Memory: O(1)</a:t>
            </a:r>
          </a:p>
        </p:txBody>
      </p:sp>
    </p:spTree>
    <p:extLst>
      <p:ext uri="{BB962C8B-B14F-4D97-AF65-F5344CB8AC3E}">
        <p14:creationId xmlns:p14="http://schemas.microsoft.com/office/powerpoint/2010/main" val="202389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Sorting is the process of: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Taking a list of objects which could be stored in a linear order</a:t>
            </a:r>
          </a:p>
          <a:p>
            <a:pPr lvl="1" algn="ctr">
              <a:buFont typeface="Arial" charset="0"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0</a:t>
            </a:r>
            <a:r>
              <a:rPr lang="en-US" altLang="en-US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1</a:t>
            </a:r>
            <a:r>
              <a:rPr lang="en-US" altLang="en-US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	</a:t>
            </a:r>
            <a:r>
              <a:rPr lang="en-US" altLang="en-US" i="1">
                <a:latin typeface="Arial" charset="0"/>
                <a:cs typeface="Arial" charset="0"/>
              </a:rPr>
              <a:t>e</a:t>
            </a:r>
            <a:r>
              <a:rPr lang="en-US" altLang="en-US">
                <a:latin typeface="Arial" charset="0"/>
                <a:cs typeface="Arial" charset="0"/>
              </a:rPr>
              <a:t>.</a:t>
            </a:r>
            <a:r>
              <a:rPr lang="en-US" altLang="en-US" i="1">
                <a:latin typeface="Arial" charset="0"/>
                <a:cs typeface="Arial" charset="0"/>
              </a:rPr>
              <a:t>g</a:t>
            </a:r>
            <a:r>
              <a:rPr lang="en-US" altLang="en-US">
                <a:latin typeface="Arial" charset="0"/>
                <a:cs typeface="Arial" charset="0"/>
              </a:rPr>
              <a:t>., numbers, and returning an reordering</a:t>
            </a:r>
          </a:p>
          <a:p>
            <a:pPr lvl="1" algn="ctr">
              <a:buFont typeface="Arial" charset="0"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a'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0</a:t>
            </a:r>
            <a:r>
              <a:rPr lang="en-US" altLang="en-US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a'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1</a:t>
            </a:r>
            <a:r>
              <a:rPr lang="en-US" altLang="en-US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a'</a:t>
            </a:r>
            <a:r>
              <a:rPr lang="en-US" altLang="en-US" i="1" baseline="-2500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  <a:endParaRPr lang="en-US" altLang="en-US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such that</a:t>
            </a:r>
          </a:p>
          <a:p>
            <a:pPr lvl="1" algn="ctr">
              <a:buFontTx/>
              <a:buNone/>
            </a:pPr>
            <a:r>
              <a:rPr lang="en-US" altLang="en-US" i="1">
                <a:latin typeface="Times New Roman" pitchFamily="18" charset="0"/>
                <a:cs typeface="Arial" charset="0"/>
              </a:rPr>
              <a:t>a'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0</a:t>
            </a:r>
            <a:r>
              <a:rPr lang="en-US" altLang="en-US">
                <a:latin typeface="Times New Roman" pitchFamily="18" charset="0"/>
                <a:cs typeface="Arial" charset="0"/>
              </a:rPr>
              <a:t> ≤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a'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1</a:t>
            </a:r>
            <a:r>
              <a:rPr lang="en-US" altLang="en-US">
                <a:latin typeface="Times New Roman" pitchFamily="18" charset="0"/>
                <a:cs typeface="Arial" charset="0"/>
              </a:rPr>
              <a:t> ≤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· · · </a:t>
            </a:r>
            <a:r>
              <a:rPr lang="en-US" altLang="en-US">
                <a:latin typeface="Times New Roman" pitchFamily="18" charset="0"/>
                <a:cs typeface="Arial" charset="0"/>
              </a:rPr>
              <a:t>≤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a'</a:t>
            </a:r>
            <a:r>
              <a:rPr lang="en-US" altLang="en-US" i="1" baseline="-2500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conversion of an Abstract List into an Abstract Sorted List</a:t>
            </a:r>
          </a:p>
        </p:txBody>
      </p:sp>
    </p:spTree>
    <p:extLst>
      <p:ext uri="{BB962C8B-B14F-4D97-AF65-F5344CB8AC3E}">
        <p14:creationId xmlns:p14="http://schemas.microsoft.com/office/powerpoint/2010/main" val="154008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3136-18F6-D4C4-D66C-A670F04E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B3C1-5080-7A09-46CD-F0EE93D2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Seldom will we sort isolated values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Usually we will sort a number of records containing a number of fields based on a </a:t>
            </a:r>
            <a:r>
              <a:rPr lang="en-US" altLang="en-US" i="1" dirty="0">
                <a:latin typeface="Arial" charset="0"/>
                <a:cs typeface="Arial" charset="0"/>
              </a:rPr>
              <a:t>key</a:t>
            </a:r>
            <a:r>
              <a:rPr lang="en-US" altLang="en-US" dirty="0">
                <a:latin typeface="Arial" charset="0"/>
                <a:cs typeface="Arial" charset="0"/>
              </a:rPr>
              <a:t>:</a:t>
            </a:r>
          </a:p>
          <a:p>
            <a:endParaRPr lang="en-US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B049972C-1345-91C0-505C-5F44E47FE088}"/>
              </a:ext>
            </a:extLst>
          </p:cNvPr>
          <p:cNvGraphicFramePr>
            <a:graphicFrameLocks noGrp="1"/>
          </p:cNvGraphicFramePr>
          <p:nvPr/>
        </p:nvGraphicFramePr>
        <p:xfrm>
          <a:off x="2897981" y="2085975"/>
          <a:ext cx="3024188" cy="1234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19991532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Stevenson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Monica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 Glendridge Ave.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19990253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Redpath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Ruth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53 Belton Blvd.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19985832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Kilji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Islam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37 Masterson Ave.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20003541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Groskurth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 </a:t>
                      </a: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Marsdale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19981932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Carol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81 Oakridge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20003287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Redpath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David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Glendale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A2482DA1-4C30-E3A8-783C-717001EF9D36}"/>
              </a:ext>
            </a:extLst>
          </p:cNvPr>
          <p:cNvGraphicFramePr>
            <a:graphicFrameLocks noGrp="1"/>
          </p:cNvGraphicFramePr>
          <p:nvPr/>
        </p:nvGraphicFramePr>
        <p:xfrm>
          <a:off x="1331119" y="3659981"/>
          <a:ext cx="3024188" cy="12341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19981932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Carol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81 Oakridge Ave.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19985832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Khilji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Islam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37 Masterson Ave.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19990253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Redpath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Ruth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53 Belton Blvd.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19991532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Stevenson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Monica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Glendridge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20003287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Redpath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David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Glendale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20003541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Groskurth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 </a:t>
                      </a: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Marsdale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4" marB="3426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Group 78">
            <a:extLst>
              <a:ext uri="{FF2B5EF4-FFF2-40B4-BE49-F238E27FC236}">
                <a16:creationId xmlns:a16="http://schemas.microsoft.com/office/drawing/2014/main" id="{4863BF2C-83EA-B7AE-A503-F25A7BEB8854}"/>
              </a:ext>
            </a:extLst>
          </p:cNvPr>
          <p:cNvGraphicFramePr>
            <a:graphicFrameLocks noGrp="1"/>
          </p:cNvGraphicFramePr>
          <p:nvPr/>
        </p:nvGraphicFramePr>
        <p:xfrm>
          <a:off x="4733925" y="3713560"/>
          <a:ext cx="3024188" cy="1234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19981932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Carol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81 Oakridge Ave.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20003541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Groskurth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 Marsdale Ave.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19985832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Kilji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Islam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37 Masterson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20003287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Redpath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David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Glendale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19990253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Redpath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Ruth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53 Belton Blvd.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19991532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Stevenson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Monica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en-US" sz="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Glendridge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Ave.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7" marB="3429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ine 115">
            <a:extLst>
              <a:ext uri="{FF2B5EF4-FFF2-40B4-BE49-F238E27FC236}">
                <a16:creationId xmlns:a16="http://schemas.microsoft.com/office/drawing/2014/main" id="{A970106B-A7BF-BA7C-13DC-6FB7636A99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029" y="3400426"/>
            <a:ext cx="215503" cy="1083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8" name="Line 116">
            <a:extLst>
              <a:ext uri="{FF2B5EF4-FFF2-40B4-BE49-F238E27FC236}">
                <a16:creationId xmlns:a16="http://schemas.microsoft.com/office/drawing/2014/main" id="{97A040FE-9E5B-93DE-94B5-6C5BE3F48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579" y="3401616"/>
            <a:ext cx="540544" cy="2702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9" name="Text Box 117">
            <a:extLst>
              <a:ext uri="{FF2B5EF4-FFF2-40B4-BE49-F238E27FC236}">
                <a16:creationId xmlns:a16="http://schemas.microsoft.com/office/drawing/2014/main" id="{B517D55D-03D9-1C4B-D745-5FAB46F6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068" y="3312319"/>
            <a:ext cx="17604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50"/>
              <a:t>Numerically by ID Number</a:t>
            </a:r>
          </a:p>
        </p:txBody>
      </p:sp>
      <p:sp>
        <p:nvSpPr>
          <p:cNvPr id="10" name="Text Box 118">
            <a:extLst>
              <a:ext uri="{FF2B5EF4-FFF2-40B4-BE49-F238E27FC236}">
                <a16:creationId xmlns:a16="http://schemas.microsoft.com/office/drawing/2014/main" id="{EBEF0FFC-B50B-CE77-141E-349C1766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109" y="3367088"/>
            <a:ext cx="303801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50"/>
              <a:t>Lexicographically by surname, then given name</a:t>
            </a:r>
          </a:p>
        </p:txBody>
      </p:sp>
    </p:spTree>
    <p:extLst>
      <p:ext uri="{BB962C8B-B14F-4D97-AF65-F5344CB8AC3E}">
        <p14:creationId xmlns:p14="http://schemas.microsoft.com/office/powerpoint/2010/main" val="84506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A6D2-C1E9-C9DC-2F65-CAFA8E05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9772-15D9-04DC-1331-EDFC7AB5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 these topics, we will assume that: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Arrays are to be used for both input and output,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will focus on sorting objects and leave the more general case of sorting records based on one or more fields as an implementation detail</a:t>
            </a:r>
          </a:p>
          <a:p>
            <a:r>
              <a:rPr lang="en-US" dirty="0"/>
              <a:t>In real implementation, comparison-based sorting just need a compare function</a:t>
            </a:r>
          </a:p>
          <a:p>
            <a:pPr lvl="1"/>
            <a:r>
              <a:rPr lang="en-US" dirty="0"/>
              <a:t>You can have customized compare function for comparing your own structs using std::sort</a:t>
            </a:r>
          </a:p>
          <a:p>
            <a:pPr lvl="1"/>
            <a:r>
              <a:rPr lang="en-US" dirty="0"/>
              <a:t>std::sort use random access iterator to access the container, so it is not limited to array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3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03F5-AA9C-E341-2028-5723825C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In-place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A0D6-29A5-45EA-BD39-1D885953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Sorting algorithms may be performed </a:t>
            </a:r>
            <a:r>
              <a:rPr lang="en-US" alt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in-place</a:t>
            </a:r>
            <a:r>
              <a:rPr lang="en-US" altLang="en-US" dirty="0">
                <a:latin typeface="Arial" charset="0"/>
                <a:cs typeface="Arial" charset="0"/>
              </a:rPr>
              <a:t>, that is, with the allocation of at most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dirty="0">
                <a:latin typeface="Arial" charset="0"/>
                <a:cs typeface="Arial" charset="0"/>
              </a:rPr>
              <a:t> additional memory (</a:t>
            </a:r>
            <a:r>
              <a:rPr lang="en-US" altLang="en-US" i="1" dirty="0">
                <a:latin typeface="Arial" charset="0"/>
                <a:cs typeface="Arial" charset="0"/>
              </a:rPr>
              <a:t>e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  <a:r>
              <a:rPr lang="en-US" altLang="en-US" i="1" dirty="0">
                <a:latin typeface="Arial" charset="0"/>
                <a:cs typeface="Arial" charset="0"/>
              </a:rPr>
              <a:t>g</a:t>
            </a:r>
            <a:r>
              <a:rPr lang="en-US" altLang="en-US" dirty="0">
                <a:latin typeface="Arial" charset="0"/>
                <a:cs typeface="Arial" charset="0"/>
              </a:rPr>
              <a:t>., fixed number of local variables)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Some definitions of in place as using o(n) memory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Other sorting algorithms require the allocation of second array of equal size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Requires Q(n) additional memory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We will prefer in-place sorting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1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83" y="1751838"/>
            <a:ext cx="2234664" cy="33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Classifications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operations of a sorting algorithm are based on the actions performed: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Insertion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Exchanging 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Selection  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Merging 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Distribution </a:t>
            </a:r>
          </a:p>
        </p:txBody>
      </p:sp>
    </p:spTree>
    <p:extLst>
      <p:ext uri="{BB962C8B-B14F-4D97-AF65-F5344CB8AC3E}">
        <p14:creationId xmlns:p14="http://schemas.microsoft.com/office/powerpoint/2010/main" val="7690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3705-DC88-CCDF-1D39-19313AAB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7F771F-CE89-77D9-E6BA-6EF1C7ADE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latin typeface="Arial" charset="0"/>
                    <a:cs typeface="Arial" charset="0"/>
                  </a:rPr>
                  <a:t>The run time of the sorting algorithms we will look at fall into one of three categories:</a:t>
                </a:r>
              </a:p>
              <a:p>
                <a:pPr lvl="1"/>
                <a:r>
                  <a:rPr lang="en-US" altLang="en-US" dirty="0">
                    <a:latin typeface="Arial" charset="0"/>
                    <a:cs typeface="Arial" charset="0"/>
                  </a:rPr>
                  <a:t>O(n) O(</a:t>
                </a:r>
                <a:r>
                  <a:rPr lang="en-US" altLang="en-US" dirty="0" err="1">
                    <a:latin typeface="Arial" charset="0"/>
                    <a:cs typeface="Arial" charset="0"/>
                  </a:rPr>
                  <a:t>nlogn</a:t>
                </a:r>
                <a:r>
                  <a:rPr lang="en-US" altLang="en-US" dirty="0">
                    <a:latin typeface="Arial" charset="0"/>
                    <a:cs typeface="Arial" charset="0"/>
                  </a:rPr>
                  <a:t>)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>
                    <a:latin typeface="Arial" charset="0"/>
                    <a:cs typeface="Arial" charset="0"/>
                  </a:rPr>
                  <a:t>)</a:t>
                </a:r>
              </a:p>
              <a:p>
                <a:r>
                  <a:rPr lang="en-US" altLang="en-US" dirty="0">
                    <a:latin typeface="Arial" charset="0"/>
                    <a:cs typeface="Arial" charset="0"/>
                  </a:rPr>
                  <a:t>We will examine </a:t>
                </a:r>
                <a:r>
                  <a:rPr lang="en-US" altLang="en-US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average- </a:t>
                </a:r>
                <a:r>
                  <a:rPr lang="en-US" altLang="en-US" dirty="0">
                    <a:latin typeface="Arial" charset="0"/>
                    <a:cs typeface="Arial" charset="0"/>
                  </a:rPr>
                  <a:t>and </a:t>
                </a:r>
                <a:r>
                  <a:rPr lang="en-US" altLang="en-US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worst-</a:t>
                </a:r>
                <a:r>
                  <a:rPr lang="en-US" altLang="en-US" dirty="0">
                    <a:latin typeface="Arial" charset="0"/>
                    <a:cs typeface="Arial" charset="0"/>
                  </a:rPr>
                  <a:t>case scenarios for each algorithm</a:t>
                </a:r>
              </a:p>
              <a:p>
                <a:pPr lvl="1"/>
                <a:r>
                  <a:rPr lang="en-US" altLang="en-US" dirty="0">
                    <a:latin typeface="Arial" charset="0"/>
                    <a:cs typeface="Arial" charset="0"/>
                  </a:rPr>
                  <a:t>We probably won’t ask you to analyze the average case runtime for a new algorithm in the final. But the average-case analysis is an important technique, and you shall learn the </a:t>
                </a:r>
                <a:r>
                  <a:rPr lang="en-US" altLang="en-US" i="1" dirty="0">
                    <a:latin typeface="Arial" charset="0"/>
                    <a:cs typeface="Arial" charset="0"/>
                  </a:rPr>
                  <a:t>concept</a:t>
                </a:r>
              </a:p>
              <a:p>
                <a:r>
                  <a:rPr lang="en-US" altLang="en-US" dirty="0">
                    <a:latin typeface="Arial" charset="0"/>
                    <a:cs typeface="Arial" charset="0"/>
                  </a:rPr>
                  <a:t>The run-time may change significantly based on the scenario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7F771F-CE89-77D9-E6BA-6EF1C7ADE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 r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4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080E-A57A-03F6-B5E2-4B1CB5FB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Lower-bound Runtime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3254-CB46-D72A-12A7-E1E197224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Any sorting algorithm must examine each entry in the array at least once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Consequently, all sorting algorithms must be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W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We will not be able to achieve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 </a:t>
            </a:r>
            <a:r>
              <a:rPr lang="en-US" altLang="en-US" dirty="0">
                <a:latin typeface="Arial" charset="0"/>
                <a:cs typeface="Arial" charset="0"/>
              </a:rPr>
              <a:t>behavior without additional assumptions</a:t>
            </a:r>
          </a:p>
          <a:p>
            <a:r>
              <a:rPr lang="en-US" dirty="0"/>
              <a:t>A famous lower-bound for comparison-based sorting is 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W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nlogn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proof depends on: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number of permutations of 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objects is 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!</a:t>
            </a:r>
            <a:r>
              <a:rPr lang="en-US" altLang="en-US" dirty="0">
                <a:latin typeface="Arial" charset="0"/>
                <a:cs typeface="Arial" charset="0"/>
              </a:rPr>
              <a:t>,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tree with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dirty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>
                <a:latin typeface="Arial" charset="0"/>
                <a:cs typeface="Arial" charset="0"/>
              </a:rPr>
              <a:t> leaf nodes has height </a:t>
            </a:r>
            <a:r>
              <a:rPr lang="en-US" altLang="en-US" b="1" dirty="0">
                <a:latin typeface="Arial" charset="0"/>
                <a:cs typeface="Arial" charset="0"/>
              </a:rPr>
              <a:t>at least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>
                <a:latin typeface="Arial" charset="0"/>
                <a:cs typeface="Arial" charset="0"/>
              </a:rPr>
              <a:t>,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Each permutation is a leaf node in a </a:t>
            </a:r>
            <a:r>
              <a:rPr lang="en-US" altLang="en-US" i="1" dirty="0">
                <a:latin typeface="Arial" charset="0"/>
                <a:cs typeface="Arial" charset="0"/>
              </a:rPr>
              <a:t>comparison tree</a:t>
            </a:r>
            <a:r>
              <a:rPr lang="en-US" altLang="en-US" dirty="0">
                <a:latin typeface="Arial" charset="0"/>
                <a:cs typeface="Arial" charset="0"/>
              </a:rPr>
              <a:t>, and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property that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!)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altLang="en-US" b="1" dirty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ln(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))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Arial" charset="0"/>
                <a:cs typeface="Arial" charset="0"/>
              </a:rPr>
              <a:t>	</a:t>
            </a:r>
            <a:r>
              <a:rPr lang="en-US" altLang="en-US" sz="1400" dirty="0">
                <a:latin typeface="Arial" charset="0"/>
                <a:cs typeface="Arial" charset="0"/>
              </a:rPr>
              <a:t>Reference: Donald E. Knuth, </a:t>
            </a:r>
            <a:r>
              <a:rPr lang="en-US" altLang="en-US" sz="1400" i="1" dirty="0">
                <a:latin typeface="Arial" charset="0"/>
                <a:cs typeface="Arial" charset="0"/>
              </a:rPr>
              <a:t>The Art of Computer Programming, Volume 3:  Sorting and Searching</a:t>
            </a:r>
            <a:r>
              <a:rPr lang="en-US" altLang="en-US" sz="1400" dirty="0">
                <a:latin typeface="Arial" charset="0"/>
                <a:cs typeface="Arial" charset="0"/>
              </a:rPr>
              <a:t>, 2</a:t>
            </a:r>
            <a:r>
              <a:rPr lang="en-US" altLang="en-US" sz="1400" baseline="30000" dirty="0">
                <a:latin typeface="Arial" charset="0"/>
                <a:cs typeface="Arial" charset="0"/>
              </a:rPr>
              <a:t>nd</a:t>
            </a:r>
            <a:r>
              <a:rPr lang="en-US" altLang="en-US" sz="1400" dirty="0">
                <a:latin typeface="Arial" charset="0"/>
                <a:cs typeface="Arial" charset="0"/>
              </a:rPr>
              <a:t> Ed., Addison Wesley, 1998, §5.3.1, p.180.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26.9|158|125.2|52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26.9|158|125.2|520.9"/>
</p:tagLst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26FB8-3C06-48DA-8651-1C0F34E684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37038a-0621-43b5-84c8-213086020dec"/>
    <ds:schemaRef ds:uri="4a08b04d-8ebe-4265-937d-4e4b30a5ac1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48475</TotalTime>
  <Words>1676</Words>
  <Application>Microsoft Macintosh PowerPoint</Application>
  <PresentationFormat>On-screen Show (16:9)</PresentationFormat>
  <Paragraphs>271</Paragraphs>
  <Slides>22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Cambria Math</vt:lpstr>
      <vt:lpstr>Helvetica Neue</vt:lpstr>
      <vt:lpstr>Symbol</vt:lpstr>
      <vt:lpstr>Times New Roman</vt:lpstr>
      <vt:lpstr>Wingdings</vt:lpstr>
      <vt:lpstr>Layer Assignment for Timing Closure</vt:lpstr>
      <vt:lpstr>Equation</vt:lpstr>
      <vt:lpstr>Lecture 11:  Elementary Sorting</vt:lpstr>
      <vt:lpstr>This lecture will cover</vt:lpstr>
      <vt:lpstr>Definition</vt:lpstr>
      <vt:lpstr>Definition</vt:lpstr>
      <vt:lpstr>Definition</vt:lpstr>
      <vt:lpstr>In-place sorting</vt:lpstr>
      <vt:lpstr>Classifications</vt:lpstr>
      <vt:lpstr>Runtime</vt:lpstr>
      <vt:lpstr>Lower-bound Runtime</vt:lpstr>
      <vt:lpstr>Inversion</vt:lpstr>
      <vt:lpstr>Inversions</vt:lpstr>
      <vt:lpstr>Inversions</vt:lpstr>
      <vt:lpstr>Inversions</vt:lpstr>
      <vt:lpstr>Inversions</vt:lpstr>
      <vt:lpstr>Inversions</vt:lpstr>
      <vt:lpstr>Number of Inversions</vt:lpstr>
      <vt:lpstr>Review on insertion sorting</vt:lpstr>
      <vt:lpstr>Pseudocode for insertion sort</vt:lpstr>
      <vt:lpstr>Average case</vt:lpstr>
      <vt:lpstr>Consequences of Our Analysis</vt:lpstr>
      <vt:lpstr>Consequences of Our Analysis</vt:lpstr>
      <vt:lpstr>Consequences of Our Analysis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1180</cp:revision>
  <cp:lastPrinted>2022-09-13T23:51:23Z</cp:lastPrinted>
  <dcterms:created xsi:type="dcterms:W3CDTF">2007-09-23T17:35:11Z</dcterms:created>
  <dcterms:modified xsi:type="dcterms:W3CDTF">2024-02-26T05:31:44Z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